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9" r:id="rId5"/>
    <p:sldId id="270" r:id="rId6"/>
    <p:sldId id="271" r:id="rId7"/>
    <p:sldId id="272" r:id="rId8"/>
    <p:sldId id="273" r:id="rId9"/>
    <p:sldId id="274" r:id="rId10"/>
    <p:sldId id="275" r:id="rId11"/>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A8"/>
    <a:srgbClr val="C20016"/>
    <a:srgbClr val="EE7F00"/>
    <a:srgbClr val="89C53F"/>
    <a:srgbClr val="008F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0" autoAdjust="0"/>
    <p:restoredTop sz="94660"/>
  </p:normalViewPr>
  <p:slideViewPr>
    <p:cSldViewPr>
      <p:cViewPr varScale="1">
        <p:scale>
          <a:sx n="92" d="100"/>
          <a:sy n="92" d="100"/>
        </p:scale>
        <p:origin x="14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9380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2399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3399911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8050" y="2041525"/>
            <a:ext cx="7772400" cy="1470025"/>
          </a:xfrm>
        </p:spPr>
        <p:txBody>
          <a:bodyPr/>
          <a:lstStyle>
            <a:lvl1pPr>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fi-FI"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fi-FI" dirty="0"/>
          </a:p>
        </p:txBody>
      </p:sp>
      <p:sp>
        <p:nvSpPr>
          <p:cNvPr id="4" name="Date Placeholder 3"/>
          <p:cNvSpPr>
            <a:spLocks noGrp="1"/>
          </p:cNvSpPr>
          <p:nvPr>
            <p:ph type="dt" sz="half" idx="10"/>
          </p:nvPr>
        </p:nvSpPr>
        <p:spPr>
          <a:xfrm>
            <a:off x="8077200" y="6356350"/>
            <a:ext cx="2133600" cy="365125"/>
          </a:xfrm>
          <a:prstGeom prst="rect">
            <a:avLst/>
          </a:prstGeom>
        </p:spPr>
        <p:txBody>
          <a:bodyPr/>
          <a:lstStyle>
            <a:lvl1pPr>
              <a:defRPr/>
            </a:lvl1pPr>
          </a:lstStyle>
          <a:p>
            <a:pPr>
              <a:defRPr/>
            </a:pPr>
            <a:fld id="{DB8A8361-6DC0-4586-9BF5-03CADA8497B7}" type="datetime1">
              <a:rPr lang="fi-FI"/>
              <a:pPr>
                <a:defRPr/>
              </a:pPr>
              <a:t>28.1.2016</a:t>
            </a:fld>
            <a:endParaRPr lang="fi-FI"/>
          </a:p>
        </p:txBody>
      </p:sp>
      <p:sp>
        <p:nvSpPr>
          <p:cNvPr id="5" name="Footer Placeholder 4"/>
          <p:cNvSpPr>
            <a:spLocks noGrp="1"/>
          </p:cNvSpPr>
          <p:nvPr>
            <p:ph type="ftr" sz="quarter" idx="11"/>
          </p:nvPr>
        </p:nvSpPr>
        <p:spPr>
          <a:xfrm>
            <a:off x="2133600" y="6356350"/>
            <a:ext cx="2895600" cy="365125"/>
          </a:xfrm>
          <a:prstGeom prst="rect">
            <a:avLst/>
          </a:prstGeom>
        </p:spPr>
        <p:txBody>
          <a:bodyPr/>
          <a:lstStyle>
            <a:lvl1pPr>
              <a:defRPr/>
            </a:lvl1pPr>
          </a:lstStyle>
          <a:p>
            <a:pPr>
              <a:defRPr/>
            </a:pPr>
            <a:r>
              <a:rPr lang="fi-FI"/>
              <a:t>SUL Seurapalvelut ja Huippu-urheilu, Lentopalloliitto</a:t>
            </a:r>
          </a:p>
        </p:txBody>
      </p:sp>
      <p:sp>
        <p:nvSpPr>
          <p:cNvPr id="6" name="Slide Number Placeholder 5"/>
          <p:cNvSpPr>
            <a:spLocks noGrp="1"/>
          </p:cNvSpPr>
          <p:nvPr>
            <p:ph type="sldNum" sz="quarter" idx="12"/>
          </p:nvPr>
        </p:nvSpPr>
        <p:spPr>
          <a:xfrm>
            <a:off x="4800600" y="6356350"/>
            <a:ext cx="2133600" cy="365125"/>
          </a:xfrm>
          <a:prstGeom prst="rect">
            <a:avLst/>
          </a:prstGeom>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defRPr>
            </a:lvl1pPr>
          </a:lstStyle>
          <a:p>
            <a:fld id="{7D67D81B-0A3C-47CC-9CA8-7E6C25BC3A0C}" type="slidenum">
              <a:rPr lang="fi-FI"/>
              <a:pPr/>
              <a:t>‹#›</a:t>
            </a:fld>
            <a:endParaRPr lang="fi-FI"/>
          </a:p>
        </p:txBody>
      </p:sp>
    </p:spTree>
    <p:extLst>
      <p:ext uri="{BB962C8B-B14F-4D97-AF65-F5344CB8AC3E}">
        <p14:creationId xmlns:p14="http://schemas.microsoft.com/office/powerpoint/2010/main" val="49863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347128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Tree>
    <p:extLst>
      <p:ext uri="{BB962C8B-B14F-4D97-AF65-F5344CB8AC3E}">
        <p14:creationId xmlns:p14="http://schemas.microsoft.com/office/powerpoint/2010/main" val="929603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913400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2147244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extLst>
      <p:ext uri="{BB962C8B-B14F-4D97-AF65-F5344CB8AC3E}">
        <p14:creationId xmlns:p14="http://schemas.microsoft.com/office/powerpoint/2010/main" val="1507548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94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extLst>
      <p:ext uri="{BB962C8B-B14F-4D97-AF65-F5344CB8AC3E}">
        <p14:creationId xmlns:p14="http://schemas.microsoft.com/office/powerpoint/2010/main" val="1627235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extLst>
      <p:ext uri="{BB962C8B-B14F-4D97-AF65-F5344CB8AC3E}">
        <p14:creationId xmlns:p14="http://schemas.microsoft.com/office/powerpoint/2010/main" val="1920088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6491064" cy="1143000"/>
          </a:xfrm>
          <a:prstGeom prst="rect">
            <a:avLst/>
          </a:prstGeom>
        </p:spPr>
        <p:txBody>
          <a:bodyPr vert="horz" lIns="91440" tIns="45720" rIns="91440" bIns="45720" rtlCol="0" anchor="ctr">
            <a:normAutofit/>
          </a:bodyPr>
          <a:lstStyle/>
          <a:p>
            <a:r>
              <a:rPr lang="fi-FI" dirty="0" smtClean="0"/>
              <a:t>Muokkaa </a:t>
            </a:r>
            <a:r>
              <a:rPr lang="fi-FI" dirty="0" err="1" smtClean="0"/>
              <a:t>perustyyl</a:t>
            </a:r>
            <a:r>
              <a:rPr lang="fi-FI" dirty="0" smtClean="0"/>
              <a:t>. </a:t>
            </a:r>
            <a:endParaRPr lang="fi-FI" dirty="0"/>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pic>
        <p:nvPicPr>
          <p:cNvPr id="7" name="Kuva 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6175" y="6191007"/>
            <a:ext cx="9144000" cy="478353"/>
          </a:xfrm>
          <a:prstGeom prst="rect">
            <a:avLst/>
          </a:prstGeom>
        </p:spPr>
      </p:pic>
      <p:pic>
        <p:nvPicPr>
          <p:cNvPr id="6" name="Kuva 5"/>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6795997" y="116632"/>
            <a:ext cx="2456523" cy="1675031"/>
          </a:xfrm>
          <a:prstGeom prst="rect">
            <a:avLst/>
          </a:prstGeom>
        </p:spPr>
      </p:pic>
    </p:spTree>
    <p:extLst>
      <p:ext uri="{BB962C8B-B14F-4D97-AF65-F5344CB8AC3E}">
        <p14:creationId xmlns:p14="http://schemas.microsoft.com/office/powerpoint/2010/main" val="1778002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39477" y="1582638"/>
            <a:ext cx="4360515" cy="4366642"/>
          </a:xfrm>
          <a:prstGeom prst="rect">
            <a:avLst/>
          </a:prstGeom>
          <a:solidFill>
            <a:srgbClr val="008FCB"/>
          </a:solidFill>
          <a:ln>
            <a:noFill/>
          </a:ln>
          <a:effectLst/>
          <a:extLst/>
        </p:spPr>
        <p:txBody>
          <a:bodyPr wrap="none" anchor="ctr"/>
          <a:ls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85725" eaLnBrk="0" hangingPunct="0"/>
            <a:r>
              <a:rPr lang="fi-FI" sz="2800" dirty="0" smtClean="0">
                <a:solidFill>
                  <a:schemeClr val="bg1"/>
                </a:solidFill>
                <a:latin typeface="+mj-lt"/>
              </a:rPr>
              <a:t/>
            </a:r>
            <a:br>
              <a:rPr lang="fi-FI" sz="2800" dirty="0" smtClean="0">
                <a:solidFill>
                  <a:schemeClr val="bg1"/>
                </a:solidFill>
                <a:latin typeface="+mj-lt"/>
              </a:rPr>
            </a:br>
            <a:r>
              <a:rPr lang="fi-FI" sz="2800" dirty="0">
                <a:solidFill>
                  <a:srgbClr val="FFFFFF"/>
                </a:solidFill>
              </a:rPr>
              <a:t>Nuoren urheilijan </a:t>
            </a:r>
            <a:endParaRPr lang="fi-FI" sz="2800" dirty="0" smtClean="0">
              <a:solidFill>
                <a:srgbClr val="FFFFFF"/>
              </a:solidFill>
            </a:endParaRPr>
          </a:p>
          <a:p>
            <a:pPr marL="85725" eaLnBrk="0" hangingPunct="0"/>
            <a:r>
              <a:rPr lang="fi-FI" sz="2800" dirty="0" smtClean="0">
                <a:solidFill>
                  <a:srgbClr val="FFFFFF"/>
                </a:solidFill>
              </a:rPr>
              <a:t>kimmoisuus </a:t>
            </a:r>
            <a:r>
              <a:rPr lang="fi-FI" sz="2800" dirty="0">
                <a:solidFill>
                  <a:srgbClr val="FFFFFF"/>
                </a:solidFill>
              </a:rPr>
              <a:t>ja </a:t>
            </a:r>
            <a:endParaRPr lang="fi-FI" sz="2800" dirty="0" smtClean="0">
              <a:solidFill>
                <a:srgbClr val="FFFFFF"/>
              </a:solidFill>
            </a:endParaRPr>
          </a:p>
          <a:p>
            <a:pPr marL="85725" eaLnBrk="0" hangingPunct="0"/>
            <a:r>
              <a:rPr lang="fi-FI" sz="2800" dirty="0">
                <a:solidFill>
                  <a:srgbClr val="FFFFFF"/>
                </a:solidFill>
              </a:rPr>
              <a:t>p</a:t>
            </a:r>
            <a:r>
              <a:rPr lang="fi-FI" sz="2800" dirty="0" smtClean="0">
                <a:solidFill>
                  <a:srgbClr val="FFFFFF"/>
                </a:solidFill>
              </a:rPr>
              <a:t>onnistuskyky</a:t>
            </a:r>
          </a:p>
          <a:p>
            <a:pPr marL="85725" eaLnBrk="0" hangingPunct="0"/>
            <a:endParaRPr lang="fi-FI" sz="2800" dirty="0">
              <a:solidFill>
                <a:srgbClr val="FFFFFF"/>
              </a:solidFill>
            </a:endParaRPr>
          </a:p>
          <a:p>
            <a:pPr marL="85725" eaLnBrk="0" hangingPunct="0"/>
            <a:r>
              <a:rPr lang="fi-FI" sz="2800" dirty="0" smtClean="0">
                <a:solidFill>
                  <a:srgbClr val="FFFFFF"/>
                </a:solidFill>
              </a:rPr>
              <a:t>Suomen Urheiluliitto ja </a:t>
            </a:r>
          </a:p>
          <a:p>
            <a:pPr marL="85725" eaLnBrk="0" hangingPunct="0"/>
            <a:r>
              <a:rPr lang="fi-FI" sz="2800" dirty="0" smtClean="0">
                <a:solidFill>
                  <a:srgbClr val="FFFFFF"/>
                </a:solidFill>
              </a:rPr>
              <a:t>Suomen Lentopalloliitto</a:t>
            </a:r>
            <a:endParaRPr lang="fi-FI" sz="2800" dirty="0">
              <a:solidFill>
                <a:srgbClr val="FFFFFF"/>
              </a:solidFill>
            </a:endParaRPr>
          </a:p>
          <a:p>
            <a:pPr marL="85725" eaLnBrk="0" hangingPunct="0"/>
            <a:endParaRPr lang="fi-FI" sz="2800" dirty="0">
              <a:solidFill>
                <a:schemeClr val="bg1"/>
              </a:solidFill>
              <a:latin typeface="+mj-lt"/>
            </a:endParaRPr>
          </a:p>
          <a:p>
            <a:pPr marL="85725" eaLnBrk="0" hangingPunct="0"/>
            <a:r>
              <a:rPr lang="fi-FI" sz="2800" dirty="0">
                <a:solidFill>
                  <a:schemeClr val="bg1"/>
                </a:solidFill>
              </a:rPr>
              <a:t/>
            </a:r>
            <a:br>
              <a:rPr lang="fi-FI" sz="2800" dirty="0">
                <a:solidFill>
                  <a:schemeClr val="bg1"/>
                </a:solidFill>
              </a:rPr>
            </a:br>
            <a:endParaRPr lang="fi-FI" sz="2800" dirty="0">
              <a:solidFill>
                <a:schemeClr val="bg1"/>
              </a:solidFill>
            </a:endParaRPr>
          </a:p>
        </p:txBody>
      </p:sp>
      <p:pic>
        <p:nvPicPr>
          <p:cNvPr id="7" name="Picture 12"/>
          <p:cNvPicPr>
            <a:picLocks noGrp="1" noChangeAspect="1" noChangeArrowheads="1"/>
          </p:cNvPicPr>
          <p:nvPr/>
        </p:nvPicPr>
        <p:blipFill rotWithShape="1">
          <a:blip r:embed="rId2" cstate="screen">
            <a:extLst>
              <a:ext uri="{28A0092B-C50C-407E-A947-70E740481C1C}">
                <a14:useLocalDpi xmlns:a14="http://schemas.microsoft.com/office/drawing/2010/main"/>
              </a:ext>
            </a:extLst>
          </a:blip>
          <a:srcRect l="1285" t="11671" r="239" b="22641"/>
          <a:stretch/>
        </p:blipFill>
        <p:spPr bwMode="auto">
          <a:xfrm>
            <a:off x="4675981" y="1582636"/>
            <a:ext cx="4360515" cy="4362967"/>
          </a:xfrm>
          <a:prstGeom prst="rect">
            <a:avLst/>
          </a:prstGeom>
          <a:solidFill>
            <a:srgbClr val="008FCB"/>
          </a:solidFill>
          <a:ln>
            <a:noFill/>
          </a:ln>
          <a:extLst/>
        </p:spPr>
      </p:pic>
    </p:spTree>
    <p:extLst>
      <p:ext uri="{BB962C8B-B14F-4D97-AF65-F5344CB8AC3E}">
        <p14:creationId xmlns:p14="http://schemas.microsoft.com/office/powerpoint/2010/main" val="1222848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normAutofit/>
          </a:bodyPr>
          <a:lstStyle/>
          <a:p>
            <a:r>
              <a:rPr lang="fi-FI" sz="2400" dirty="0">
                <a:latin typeface="Calibri" panose="020F0502020204030204" pitchFamily="34" charset="0"/>
              </a:rPr>
              <a:t>O</a:t>
            </a:r>
            <a:r>
              <a:rPr lang="fi-FI" sz="2400" dirty="0" smtClean="0">
                <a:latin typeface="Calibri" panose="020F0502020204030204" pitchFamily="34" charset="0"/>
              </a:rPr>
              <a:t>hjelmointi</a:t>
            </a:r>
          </a:p>
        </p:txBody>
      </p:sp>
      <p:sp>
        <p:nvSpPr>
          <p:cNvPr id="22531" name="Rectangle 5"/>
          <p:cNvSpPr>
            <a:spLocks noGrp="1" noChangeArrowheads="1"/>
          </p:cNvSpPr>
          <p:nvPr>
            <p:ph type="body" sz="half" idx="1"/>
          </p:nvPr>
        </p:nvSpPr>
        <p:spPr/>
        <p:txBody>
          <a:bodyPr>
            <a:normAutofit/>
          </a:bodyPr>
          <a:lstStyle/>
          <a:p>
            <a:r>
              <a:rPr lang="fi-FI" sz="2000" dirty="0" err="1" smtClean="0">
                <a:latin typeface="Calibri" panose="020F0502020204030204" pitchFamily="34" charset="0"/>
              </a:rPr>
              <a:t>Kvk</a:t>
            </a:r>
            <a:endParaRPr lang="fi-FI" sz="2000" dirty="0" smtClean="0">
              <a:latin typeface="Calibri" panose="020F0502020204030204" pitchFamily="34" charset="0"/>
            </a:endParaRPr>
          </a:p>
          <a:p>
            <a:pPr>
              <a:buFont typeface="Wingdings" panose="05000000000000000000" pitchFamily="2" charset="2"/>
              <a:buNone/>
            </a:pPr>
            <a:r>
              <a:rPr lang="fi-FI" sz="2000" dirty="0" smtClean="0">
                <a:latin typeface="Calibri" panose="020F0502020204030204" pitchFamily="34" charset="0"/>
              </a:rPr>
              <a:t>	-helpot loikat ja hyppelyt 100-150x/harj., 1x/vko</a:t>
            </a:r>
          </a:p>
          <a:p>
            <a:pPr>
              <a:buFont typeface="Wingdings" panose="05000000000000000000" pitchFamily="2" charset="2"/>
              <a:buNone/>
            </a:pPr>
            <a:r>
              <a:rPr lang="fi-FI" sz="2000" dirty="0" smtClean="0">
                <a:latin typeface="Calibri" panose="020F0502020204030204" pitchFamily="34" charset="0"/>
              </a:rPr>
              <a:t>    -kovat loikat ja hyppelyt 50-100x/harj., 1x/vko</a:t>
            </a:r>
          </a:p>
          <a:p>
            <a:pPr>
              <a:buFont typeface="Wingdings" panose="05000000000000000000" pitchFamily="2" charset="2"/>
              <a:buNone/>
            </a:pPr>
            <a:r>
              <a:rPr lang="fi-FI" sz="2000" dirty="0" smtClean="0">
                <a:latin typeface="Calibri" panose="020F0502020204030204" pitchFamily="34" charset="0"/>
              </a:rPr>
              <a:t>    -lajiponnistukset + tekniikka</a:t>
            </a:r>
          </a:p>
          <a:p>
            <a:pPr>
              <a:buFont typeface="Wingdings" panose="05000000000000000000" pitchFamily="2" charset="2"/>
              <a:buNone/>
            </a:pPr>
            <a:endParaRPr lang="fi-FI" sz="2000" dirty="0" smtClean="0">
              <a:latin typeface="Calibri" panose="020F0502020204030204" pitchFamily="34" charset="0"/>
            </a:endParaRPr>
          </a:p>
          <a:p>
            <a:pPr>
              <a:buFont typeface="Wingdings" panose="05000000000000000000" pitchFamily="2" charset="2"/>
              <a:buNone/>
            </a:pPr>
            <a:r>
              <a:rPr lang="fi-FI" sz="2000" dirty="0" smtClean="0">
                <a:latin typeface="Calibri" panose="020F0502020204030204" pitchFamily="34" charset="0"/>
              </a:rPr>
              <a:t>KOVAT loikat ja hyppelyt = vauhdillisia, iskuttavia </a:t>
            </a:r>
          </a:p>
        </p:txBody>
      </p:sp>
      <p:sp>
        <p:nvSpPr>
          <p:cNvPr id="22532" name="Rectangle 6"/>
          <p:cNvSpPr>
            <a:spLocks noGrp="1" noChangeArrowheads="1"/>
          </p:cNvSpPr>
          <p:nvPr>
            <p:ph type="body" sz="half" idx="2"/>
          </p:nvPr>
        </p:nvSpPr>
        <p:spPr/>
        <p:txBody>
          <a:bodyPr/>
          <a:lstStyle/>
          <a:p>
            <a:r>
              <a:rPr lang="fi-FI" sz="2000" dirty="0" smtClean="0">
                <a:latin typeface="Calibri" panose="020F0502020204030204" pitchFamily="34" charset="0"/>
              </a:rPr>
              <a:t>Kk</a:t>
            </a:r>
          </a:p>
          <a:p>
            <a:pPr>
              <a:buFont typeface="Wingdings" panose="05000000000000000000" pitchFamily="2" charset="2"/>
              <a:buNone/>
            </a:pPr>
            <a:r>
              <a:rPr lang="fi-FI" sz="2000" dirty="0" smtClean="0">
                <a:latin typeface="Calibri" panose="020F0502020204030204" pitchFamily="34" charset="0"/>
              </a:rPr>
              <a:t>    -lajiponnistukset</a:t>
            </a:r>
          </a:p>
          <a:p>
            <a:pPr>
              <a:buFont typeface="Wingdings" panose="05000000000000000000" pitchFamily="2" charset="2"/>
              <a:buNone/>
            </a:pPr>
            <a:r>
              <a:rPr lang="fi-FI" sz="2000" dirty="0" smtClean="0">
                <a:latin typeface="Calibri" panose="020F0502020204030204" pitchFamily="34" charset="0"/>
              </a:rPr>
              <a:t>	-helpot loikat ja hyppelyt</a:t>
            </a:r>
          </a:p>
          <a:p>
            <a:pPr>
              <a:buFont typeface="Wingdings" panose="05000000000000000000" pitchFamily="2" charset="2"/>
              <a:buNone/>
            </a:pPr>
            <a:r>
              <a:rPr lang="fi-FI" sz="2000" dirty="0" smtClean="0">
                <a:latin typeface="Calibri" panose="020F0502020204030204" pitchFamily="34" charset="0"/>
              </a:rPr>
              <a:t>    -kilpailut</a:t>
            </a:r>
          </a:p>
          <a:p>
            <a:pPr>
              <a:buFont typeface="Wingdings" panose="05000000000000000000" pitchFamily="2" charset="2"/>
              <a:buNone/>
            </a:pPr>
            <a:endParaRPr lang="fi-FI" dirty="0" smtClean="0"/>
          </a:p>
          <a:p>
            <a:pPr>
              <a:buFont typeface="Wingdings" panose="05000000000000000000" pitchFamily="2" charset="2"/>
              <a:buNone/>
            </a:pPr>
            <a:endParaRPr lang="fi-FI" dirty="0" smtClean="0"/>
          </a:p>
        </p:txBody>
      </p:sp>
      <p:sp>
        <p:nvSpPr>
          <p:cNvPr id="5" name="Päivämäärän paikkamerkki 4"/>
          <p:cNvSpPr>
            <a:spLocks noGrp="1"/>
          </p:cNvSpPr>
          <p:nvPr>
            <p:ph type="dt" sz="quarter" idx="4294967295"/>
          </p:nvPr>
        </p:nvSpPr>
        <p:spPr>
          <a:xfrm>
            <a:off x="8077200" y="6356350"/>
            <a:ext cx="2133600" cy="365125"/>
          </a:xfrm>
          <a:prstGeom prst="rect">
            <a:avLst/>
          </a:prstGeom>
        </p:spPr>
        <p:txBody>
          <a:bodyPr/>
          <a:lstStyle/>
          <a:p>
            <a:pPr>
              <a:defRPr/>
            </a:pPr>
            <a:fld id="{B0D89C7B-A79F-47BE-824B-618095CAEF9F}" type="datetime1">
              <a:rPr lang="fi-FI"/>
              <a:pPr>
                <a:defRPr/>
              </a:pPr>
              <a:t>28.1.2016</a:t>
            </a:fld>
            <a:endParaRPr lang="fi-FI"/>
          </a:p>
        </p:txBody>
      </p:sp>
      <p:sp>
        <p:nvSpPr>
          <p:cNvPr id="22534" name="Alatunnisteen paikkamerkki 5"/>
          <p:cNvSpPr>
            <a:spLocks noGrp="1"/>
          </p:cNvSpPr>
          <p:nvPr>
            <p:ph type="ftr" sz="quarter" idx="4294967295"/>
          </p:nvPr>
        </p:nvSpPr>
        <p:spPr bwMode="auto">
          <a:xfrm>
            <a:off x="21336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i-FI"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3539077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eaLnBrk="1" hangingPunct="1"/>
            <a:r>
              <a:rPr lang="fi-FI" sz="2400" b="0" dirty="0" smtClean="0">
                <a:latin typeface="Calibri" panose="020F0502020204030204" pitchFamily="34" charset="0"/>
              </a:rPr>
              <a:t>Mitä on kimmoisuus?</a:t>
            </a:r>
          </a:p>
        </p:txBody>
      </p:sp>
      <p:sp>
        <p:nvSpPr>
          <p:cNvPr id="14339" name="Content Placeholder 2"/>
          <p:cNvSpPr>
            <a:spLocks noGrp="1"/>
          </p:cNvSpPr>
          <p:nvPr>
            <p:ph idx="1"/>
          </p:nvPr>
        </p:nvSpPr>
        <p:spPr>
          <a:xfrm>
            <a:off x="457200" y="1447800"/>
            <a:ext cx="8229600" cy="3600450"/>
          </a:xfrm>
        </p:spPr>
        <p:txBody>
          <a:bodyPr>
            <a:normAutofit/>
          </a:bodyPr>
          <a:lstStyle/>
          <a:p>
            <a:pPr eaLnBrk="1" hangingPunct="1">
              <a:lnSpc>
                <a:spcPct val="90000"/>
              </a:lnSpc>
              <a:buFontTx/>
              <a:buChar char="•"/>
            </a:pPr>
            <a:r>
              <a:rPr lang="fi-FI" sz="2000" dirty="0" smtClean="0">
                <a:solidFill>
                  <a:srgbClr val="595959"/>
                </a:solidFill>
                <a:latin typeface="Calibri" panose="020F0502020204030204" pitchFamily="34" charset="0"/>
              </a:rPr>
              <a:t>Kykyä nopeaan voimantuottoon</a:t>
            </a:r>
          </a:p>
          <a:p>
            <a:pPr eaLnBrk="1" hangingPunct="1">
              <a:lnSpc>
                <a:spcPct val="90000"/>
              </a:lnSpc>
              <a:buFontTx/>
              <a:buChar char="•"/>
            </a:pPr>
            <a:r>
              <a:rPr lang="fi-FI" sz="2000" dirty="0" smtClean="0">
                <a:solidFill>
                  <a:srgbClr val="595959"/>
                </a:solidFill>
                <a:latin typeface="Calibri" panose="020F0502020204030204" pitchFamily="34" charset="0"/>
              </a:rPr>
              <a:t>Keskeinen osuus motorisella hermolihasjärjestelmällä ja sen kyvyllä aktivoida lihassolujen supistumista</a:t>
            </a:r>
          </a:p>
          <a:p>
            <a:pPr eaLnBrk="1" hangingPunct="1">
              <a:lnSpc>
                <a:spcPct val="90000"/>
              </a:lnSpc>
              <a:buFontTx/>
              <a:buChar char="•"/>
            </a:pPr>
            <a:r>
              <a:rPr lang="fi-FI" sz="2000" dirty="0" smtClean="0">
                <a:solidFill>
                  <a:srgbClr val="595959"/>
                </a:solidFill>
                <a:latin typeface="Calibri" panose="020F0502020204030204" pitchFamily="34" charset="0"/>
              </a:rPr>
              <a:t>Lihasten tukirakenteiden ja jänteiden elastisuutta</a:t>
            </a:r>
          </a:p>
          <a:p>
            <a:pPr eaLnBrk="1" hangingPunct="1">
              <a:lnSpc>
                <a:spcPct val="90000"/>
              </a:lnSpc>
              <a:buFontTx/>
              <a:buChar char="•"/>
            </a:pPr>
            <a:r>
              <a:rPr lang="fi-FI" sz="2000" dirty="0" smtClean="0">
                <a:solidFill>
                  <a:srgbClr val="595959"/>
                </a:solidFill>
                <a:latin typeface="Calibri" panose="020F0502020204030204" pitchFamily="34" charset="0"/>
              </a:rPr>
              <a:t>Vahvasti perinnöllistä, mutta siihen voidaan harjoittelulla vaikuttaa</a:t>
            </a:r>
          </a:p>
          <a:p>
            <a:pPr lvl="1" eaLnBrk="1" hangingPunct="1">
              <a:lnSpc>
                <a:spcPct val="90000"/>
              </a:lnSpc>
              <a:buFontTx/>
              <a:buChar char="•"/>
            </a:pPr>
            <a:r>
              <a:rPr lang="fi-FI" sz="2000" dirty="0" smtClean="0">
                <a:solidFill>
                  <a:srgbClr val="595959"/>
                </a:solidFill>
                <a:latin typeface="Calibri" panose="020F0502020204030204" pitchFamily="34" charset="0"/>
              </a:rPr>
              <a:t>Osalla nopeita soluja enemmän kuin toisilla, mutta siihenkin voidaan hieman vaikuttaa</a:t>
            </a:r>
          </a:p>
          <a:p>
            <a:pPr lvl="1" eaLnBrk="1" hangingPunct="1">
              <a:lnSpc>
                <a:spcPct val="90000"/>
              </a:lnSpc>
              <a:buFontTx/>
              <a:buChar char="•"/>
            </a:pPr>
            <a:r>
              <a:rPr lang="fi-FI" sz="2000" dirty="0" smtClean="0">
                <a:solidFill>
                  <a:srgbClr val="595959"/>
                </a:solidFill>
                <a:latin typeface="Calibri" panose="020F0502020204030204" pitchFamily="34" charset="0"/>
              </a:rPr>
              <a:t>Onko lihasyksikkö nopea vai hidas, mutta kestävä riippuu sille käskyn tuomasta hermosta</a:t>
            </a:r>
          </a:p>
        </p:txBody>
      </p:sp>
      <p:sp>
        <p:nvSpPr>
          <p:cNvPr id="14340" name="Date Placeholder 5"/>
          <p:cNvSpPr>
            <a:spLocks noGrp="1"/>
          </p:cNvSpPr>
          <p:nvPr>
            <p:ph type="dt" sz="quarter" idx="4294967295"/>
          </p:nvPr>
        </p:nvSpPr>
        <p:spPr bwMode="auto">
          <a:xfrm>
            <a:off x="8077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BEF48931-BCBB-4243-90C2-166B892211B1}" type="datetime1">
              <a:rPr lang="fi-FI"/>
              <a:pPr fontAlgn="base">
                <a:spcBef>
                  <a:spcPct val="0"/>
                </a:spcBef>
                <a:spcAft>
                  <a:spcPct val="0"/>
                </a:spcAft>
                <a:defRPr/>
              </a:pPr>
              <a:t>28.1.2016</a:t>
            </a:fld>
            <a:endParaRPr lang="fi-FI"/>
          </a:p>
        </p:txBody>
      </p:sp>
      <p:sp>
        <p:nvSpPr>
          <p:cNvPr id="14341" name="Footer Placeholder 6"/>
          <p:cNvSpPr>
            <a:spLocks noGrp="1"/>
          </p:cNvSpPr>
          <p:nvPr>
            <p:ph type="ftr" sz="quarter" idx="4294967295"/>
          </p:nvPr>
        </p:nvSpPr>
        <p:spPr bwMode="auto">
          <a:xfrm>
            <a:off x="5176838"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i-FI" dirty="0" smtClean="0">
              <a:solidFill>
                <a:srgbClr val="1A8DDB"/>
              </a:solidFill>
              <a:latin typeface="Calibri" panose="020F0502020204030204" pitchFamily="34" charset="0"/>
            </a:endParaRPr>
          </a:p>
        </p:txBody>
      </p:sp>
      <p:pic>
        <p:nvPicPr>
          <p:cNvPr id="14342" name="Picture 6" descr="C:\Users\tapio.rajala\Documents\Nuorten yleisurheiluohjaajakurssin materiaali\aitahyppel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3038" y="4078288"/>
            <a:ext cx="4089400"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518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eaLnBrk="1" hangingPunct="1"/>
            <a:r>
              <a:rPr lang="fi-FI" sz="2400" b="0" dirty="0" smtClean="0">
                <a:latin typeface="Calibri" panose="020F0502020204030204" pitchFamily="34" charset="0"/>
              </a:rPr>
              <a:t>Voimaharjoittelun yleisiä periaatteita </a:t>
            </a:r>
          </a:p>
        </p:txBody>
      </p:sp>
      <p:sp>
        <p:nvSpPr>
          <p:cNvPr id="15363" name="Content Placeholder 2"/>
          <p:cNvSpPr>
            <a:spLocks noGrp="1"/>
          </p:cNvSpPr>
          <p:nvPr>
            <p:ph idx="1"/>
          </p:nvPr>
        </p:nvSpPr>
        <p:spPr/>
        <p:txBody>
          <a:bodyPr>
            <a:normAutofit/>
          </a:bodyPr>
          <a:lstStyle/>
          <a:p>
            <a:pPr eaLnBrk="1" hangingPunct="1">
              <a:buFontTx/>
              <a:buChar char="•"/>
            </a:pPr>
            <a:r>
              <a:rPr lang="fi-FI" sz="2000" dirty="0" smtClean="0">
                <a:solidFill>
                  <a:srgbClr val="595959"/>
                </a:solidFill>
                <a:latin typeface="Calibri" panose="020F0502020204030204" pitchFamily="34" charset="0"/>
              </a:rPr>
              <a:t> Hermolihasjärjestelmän ja tukielimistön eri tasoja voidaan harjoittaa koko lapsuuden ja nuoruuden ajan, mutta samanaikaisesti tulee huomioida eri tasojen kasvu- ja kypsymisaikataulut </a:t>
            </a:r>
          </a:p>
          <a:p>
            <a:pPr eaLnBrk="1" hangingPunct="1">
              <a:buFontTx/>
              <a:buChar char="•"/>
            </a:pPr>
            <a:r>
              <a:rPr lang="fi-FI" sz="2000" dirty="0" smtClean="0">
                <a:solidFill>
                  <a:srgbClr val="595959"/>
                </a:solidFill>
                <a:latin typeface="Calibri" panose="020F0502020204030204" pitchFamily="34" charset="0"/>
              </a:rPr>
              <a:t>Esim. Hermostolla on voimakas kehitysvaihe syntymän jälkeen aina 8-10 ikävuoteen saakka</a:t>
            </a:r>
          </a:p>
          <a:p>
            <a:pPr eaLnBrk="1" hangingPunct="1">
              <a:buFontTx/>
              <a:buChar char="•"/>
            </a:pPr>
            <a:r>
              <a:rPr lang="fi-FI" sz="2000" dirty="0" smtClean="0">
                <a:solidFill>
                  <a:srgbClr val="595959"/>
                </a:solidFill>
                <a:latin typeface="Calibri" panose="020F0502020204030204" pitchFamily="34" charset="0"/>
              </a:rPr>
              <a:t>Luonnollisen voiman kehittymisen huippuvaihe ajoittuu keskimäärin vuosi kasvupyrähdyksen jälkeen eli 11,4-12,2 vuoden iässä tytöillä ja 13,4-14,4 vuoden iässä pojilla (Lähde: Lasten ja nuorten harjoittelu, Hakkarainen &amp;</a:t>
            </a:r>
            <a:r>
              <a:rPr lang="fi-FI" sz="2000" dirty="0" err="1" smtClean="0">
                <a:solidFill>
                  <a:srgbClr val="595959"/>
                </a:solidFill>
                <a:latin typeface="Calibri" panose="020F0502020204030204" pitchFamily="34" charset="0"/>
              </a:rPr>
              <a:t>co</a:t>
            </a:r>
            <a:r>
              <a:rPr lang="fi-FI" sz="2000" dirty="0" smtClean="0">
                <a:solidFill>
                  <a:srgbClr val="595959"/>
                </a:solidFill>
                <a:latin typeface="Calibri" panose="020F0502020204030204" pitchFamily="34" charset="0"/>
              </a:rPr>
              <a:t>)</a:t>
            </a:r>
          </a:p>
          <a:p>
            <a:pPr eaLnBrk="1" hangingPunct="1">
              <a:buFontTx/>
              <a:buChar char="•"/>
            </a:pPr>
            <a:r>
              <a:rPr lang="fi-FI" sz="2000" dirty="0" smtClean="0">
                <a:solidFill>
                  <a:srgbClr val="595959"/>
                </a:solidFill>
                <a:latin typeface="Calibri" panose="020F0502020204030204" pitchFamily="34" charset="0"/>
              </a:rPr>
              <a:t>Testosteronin erityksen kasvu alkaa molemmilla sukupuolilla noin vuosi ennen kasvun huippuvaihetta ja kiihtyy aina noin kolme vuotta kasvun huippuvaiheen jälkeen</a:t>
            </a:r>
          </a:p>
          <a:p>
            <a:pPr lvl="1" eaLnBrk="1" hangingPunct="1">
              <a:buFont typeface="Arial" panose="020B0604020202020204" pitchFamily="34" charset="0"/>
              <a:buNone/>
            </a:pPr>
            <a:endParaRPr lang="fi-FI" sz="2000" dirty="0" smtClean="0">
              <a:solidFill>
                <a:srgbClr val="595959"/>
              </a:solidFill>
              <a:latin typeface="Calibri" panose="020F0502020204030204" pitchFamily="34" charset="0"/>
            </a:endParaRPr>
          </a:p>
        </p:txBody>
      </p:sp>
      <p:sp>
        <p:nvSpPr>
          <p:cNvPr id="15364" name="Date Placeholder 5"/>
          <p:cNvSpPr>
            <a:spLocks noGrp="1"/>
          </p:cNvSpPr>
          <p:nvPr>
            <p:ph type="dt" sz="quarter" idx="4294967295"/>
          </p:nvPr>
        </p:nvSpPr>
        <p:spPr bwMode="auto">
          <a:xfrm>
            <a:off x="8077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72659CD5-746E-495B-921E-126AB0315665}" type="datetime1">
              <a:rPr lang="fi-FI"/>
              <a:pPr fontAlgn="base">
                <a:spcBef>
                  <a:spcPct val="0"/>
                </a:spcBef>
                <a:spcAft>
                  <a:spcPct val="0"/>
                </a:spcAft>
                <a:defRPr/>
              </a:pPr>
              <a:t>28.1.2016</a:t>
            </a:fld>
            <a:endParaRPr lang="fi-FI"/>
          </a:p>
        </p:txBody>
      </p:sp>
      <p:sp>
        <p:nvSpPr>
          <p:cNvPr id="15365" name="Footer Placeholder 6"/>
          <p:cNvSpPr>
            <a:spLocks noGrp="1"/>
          </p:cNvSpPr>
          <p:nvPr>
            <p:ph type="ftr" sz="quarter" idx="4294967295"/>
          </p:nvPr>
        </p:nvSpPr>
        <p:spPr bwMode="auto">
          <a:xfrm>
            <a:off x="5176838"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i-FI" dirty="0" smtClean="0">
              <a:solidFill>
                <a:srgbClr val="1A8DDB"/>
              </a:solidFill>
              <a:latin typeface="Calibri" panose="020F0502020204030204" pitchFamily="34" charset="0"/>
            </a:endParaRPr>
          </a:p>
        </p:txBody>
      </p:sp>
    </p:spTree>
    <p:extLst>
      <p:ext uri="{BB962C8B-B14F-4D97-AF65-F5344CB8AC3E}">
        <p14:creationId xmlns:p14="http://schemas.microsoft.com/office/powerpoint/2010/main" val="377785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eaLnBrk="1" hangingPunct="1"/>
            <a:r>
              <a:rPr lang="fi-FI" sz="2400" b="0" dirty="0" smtClean="0">
                <a:latin typeface="Calibri" panose="020F0502020204030204" pitchFamily="34" charset="0"/>
              </a:rPr>
              <a:t>Voimaharjoittelun yleisiä periaatteita</a:t>
            </a:r>
          </a:p>
        </p:txBody>
      </p:sp>
      <p:sp>
        <p:nvSpPr>
          <p:cNvPr id="16387" name="Content Placeholder 2"/>
          <p:cNvSpPr>
            <a:spLocks noGrp="1"/>
          </p:cNvSpPr>
          <p:nvPr>
            <p:ph idx="1"/>
          </p:nvPr>
        </p:nvSpPr>
        <p:spPr/>
        <p:txBody>
          <a:bodyPr>
            <a:normAutofit/>
          </a:bodyPr>
          <a:lstStyle/>
          <a:p>
            <a:pPr eaLnBrk="1" hangingPunct="1">
              <a:buFontTx/>
              <a:buChar char="•"/>
            </a:pPr>
            <a:r>
              <a:rPr lang="fi-FI" sz="2000" dirty="0" smtClean="0">
                <a:solidFill>
                  <a:srgbClr val="595959"/>
                </a:solidFill>
                <a:latin typeface="Calibri" panose="020F0502020204030204" pitchFamily="34" charset="0"/>
              </a:rPr>
              <a:t>Lapsuuden aikaisissa peleissä ja leikeissä tulisi toteuttaa lihassupistuksia eri nopeuksilla ja eri suuruisilla voimatasoilla. Tällä tavoin kaikkia motorisia yksiköitä käytetään ja ne saavat monipuolisia kehitysärsykkeitä </a:t>
            </a:r>
          </a:p>
          <a:p>
            <a:pPr eaLnBrk="1" hangingPunct="1">
              <a:buFontTx/>
              <a:buChar char="•"/>
            </a:pPr>
            <a:r>
              <a:rPr lang="fi-FI" sz="2000" dirty="0" smtClean="0">
                <a:solidFill>
                  <a:srgbClr val="595959"/>
                </a:solidFill>
                <a:latin typeface="Calibri" panose="020F0502020204030204" pitchFamily="34" charset="0"/>
              </a:rPr>
              <a:t>Lihaksiston koordinaatiokyvyllä (oikea-aikainen käyttö) on suuri merkitys lihaksen voimantuottoon</a:t>
            </a:r>
          </a:p>
          <a:p>
            <a:pPr eaLnBrk="1" hangingPunct="1">
              <a:buFontTx/>
              <a:buChar char="•"/>
            </a:pPr>
            <a:r>
              <a:rPr lang="fi-FI" sz="2000" dirty="0" smtClean="0">
                <a:solidFill>
                  <a:srgbClr val="595959"/>
                </a:solidFill>
                <a:latin typeface="Calibri" panose="020F0502020204030204" pitchFamily="34" charset="0"/>
              </a:rPr>
              <a:t>Hypyissä on olennaista nopean voimantuoton kehittäminen, mutta ilman riittävää maksimaalista voimatasoa nopeusvoiman kehittäminen on vaikeaa</a:t>
            </a:r>
            <a:endParaRPr lang="fi-FI" sz="2000" dirty="0">
              <a:solidFill>
                <a:srgbClr val="595959"/>
              </a:solidFill>
              <a:latin typeface="Calibri" panose="020F0502020204030204" pitchFamily="34" charset="0"/>
            </a:endParaRPr>
          </a:p>
          <a:p>
            <a:pPr eaLnBrk="1" hangingPunct="1">
              <a:buFontTx/>
              <a:buChar char="•"/>
            </a:pPr>
            <a:r>
              <a:rPr lang="fi-FI" sz="2000" dirty="0" smtClean="0">
                <a:solidFill>
                  <a:srgbClr val="595959"/>
                </a:solidFill>
                <a:latin typeface="Calibri" panose="020F0502020204030204" pitchFamily="34" charset="0"/>
              </a:rPr>
              <a:t>Nopeusharjoituksia voi teettää nuorella turvallisesti, maitohapollisen harjoittelun aika on vähän myöhemmin</a:t>
            </a:r>
          </a:p>
          <a:p>
            <a:pPr eaLnBrk="1" hangingPunct="1">
              <a:buFontTx/>
              <a:buChar char="•"/>
            </a:pPr>
            <a:endParaRPr lang="fi-FI" sz="2000" dirty="0" smtClean="0">
              <a:solidFill>
                <a:srgbClr val="595959"/>
              </a:solidFill>
              <a:latin typeface="Calibri" panose="020F0502020204030204" pitchFamily="34" charset="0"/>
            </a:endParaRPr>
          </a:p>
        </p:txBody>
      </p:sp>
      <p:sp>
        <p:nvSpPr>
          <p:cNvPr id="17412" name="Date Placeholder 5"/>
          <p:cNvSpPr>
            <a:spLocks noGrp="1"/>
          </p:cNvSpPr>
          <p:nvPr>
            <p:ph type="dt" sz="quarter" idx="4294967295"/>
          </p:nvPr>
        </p:nvSpPr>
        <p:spPr bwMode="auto">
          <a:xfrm>
            <a:off x="8077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1902A9EE-CDB5-439E-A724-132B1A368162}" type="datetime1">
              <a:rPr lang="fi-FI"/>
              <a:pPr fontAlgn="base">
                <a:spcBef>
                  <a:spcPct val="0"/>
                </a:spcBef>
                <a:spcAft>
                  <a:spcPct val="0"/>
                </a:spcAft>
                <a:defRPr/>
              </a:pPr>
              <a:t>28.1.2016</a:t>
            </a:fld>
            <a:endParaRPr lang="fi-FI"/>
          </a:p>
        </p:txBody>
      </p:sp>
      <p:sp>
        <p:nvSpPr>
          <p:cNvPr id="16389" name="Footer Placeholder 6"/>
          <p:cNvSpPr>
            <a:spLocks noGrp="1"/>
          </p:cNvSpPr>
          <p:nvPr>
            <p:ph type="ftr" sz="quarter" idx="4294967295"/>
          </p:nvPr>
        </p:nvSpPr>
        <p:spPr bwMode="auto">
          <a:xfrm>
            <a:off x="5176838"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i-FI" dirty="0" smtClean="0">
              <a:solidFill>
                <a:srgbClr val="1A8DDB"/>
              </a:solidFill>
              <a:latin typeface="Calibri" panose="020F0502020204030204" pitchFamily="34" charset="0"/>
            </a:endParaRPr>
          </a:p>
        </p:txBody>
      </p:sp>
    </p:spTree>
    <p:extLst>
      <p:ext uri="{BB962C8B-B14F-4D97-AF65-F5344CB8AC3E}">
        <p14:creationId xmlns:p14="http://schemas.microsoft.com/office/powerpoint/2010/main" val="3904164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eaLnBrk="1" hangingPunct="1"/>
            <a:r>
              <a:rPr lang="fi-FI" sz="2400" b="0" dirty="0" smtClean="0">
                <a:latin typeface="Calibri" panose="020F0502020204030204" pitchFamily="34" charset="0"/>
              </a:rPr>
              <a:t>Hyppelyjen ja loikkien vaikutuksia</a:t>
            </a:r>
          </a:p>
        </p:txBody>
      </p:sp>
      <p:sp>
        <p:nvSpPr>
          <p:cNvPr id="17411" name="Content Placeholder 2"/>
          <p:cNvSpPr>
            <a:spLocks noGrp="1"/>
          </p:cNvSpPr>
          <p:nvPr>
            <p:ph idx="1"/>
          </p:nvPr>
        </p:nvSpPr>
        <p:spPr/>
        <p:txBody>
          <a:bodyPr>
            <a:normAutofit/>
          </a:bodyPr>
          <a:lstStyle/>
          <a:p>
            <a:pPr marL="342900" lvl="1" indent="-342900" eaLnBrk="1" hangingPunct="1">
              <a:buFontTx/>
              <a:buChar char="•"/>
            </a:pPr>
            <a:r>
              <a:rPr lang="fi-FI" sz="2000" dirty="0" smtClean="0">
                <a:solidFill>
                  <a:srgbClr val="595959"/>
                </a:solidFill>
                <a:latin typeface="Calibri" panose="020F0502020204030204" pitchFamily="34" charset="0"/>
              </a:rPr>
              <a:t>Hyppelyt ja loikat ovat erinomaista nopeusvoimapohjaista voimaharjoittelua ja niitä voidaan teettää jo hyvinkin nuorena. Loikkatekniikka kannattaa opettaa mahdollisimman aikaisin</a:t>
            </a:r>
          </a:p>
          <a:p>
            <a:pPr marL="342900" lvl="1" indent="-342900" eaLnBrk="1" hangingPunct="1">
              <a:buFontTx/>
              <a:buChar char="•"/>
            </a:pPr>
            <a:r>
              <a:rPr lang="fi-FI" sz="2000" dirty="0" smtClean="0">
                <a:solidFill>
                  <a:srgbClr val="595959"/>
                </a:solidFill>
                <a:latin typeface="Calibri" panose="020F0502020204030204" pitchFamily="34" charset="0"/>
              </a:rPr>
              <a:t>Hyppelyiden vaikutuksesta luuston tiheys ja mekaaninen kestävyys paranee, myös jänteet ja niiden kiinnityskohdat vahvistuvat. Tämä tulee tapahtua pitkäjänteisen määrällisen, mutta matalatehoisen elastisuusharjoittelun avulla. Epätasaisten ja erilaisten alustojen käyttö vielä tehostaa vaikutusta</a:t>
            </a:r>
          </a:p>
          <a:p>
            <a:pPr marL="342900" lvl="1" indent="-342900" eaLnBrk="1" hangingPunct="1">
              <a:buFontTx/>
              <a:buChar char="•"/>
            </a:pPr>
            <a:r>
              <a:rPr lang="fi-FI" sz="2000" dirty="0" smtClean="0">
                <a:solidFill>
                  <a:srgbClr val="595959"/>
                </a:solidFill>
                <a:latin typeface="Calibri" panose="020F0502020204030204" pitchFamily="34" charset="0"/>
              </a:rPr>
              <a:t>Hyppelyt ja loikat kehittävät lisäksi tasapainoa ja lihasten koordinaatiokykyä</a:t>
            </a:r>
          </a:p>
          <a:p>
            <a:pPr marL="342900" lvl="1" indent="-342900" eaLnBrk="1" hangingPunct="1">
              <a:buFontTx/>
              <a:buChar char="•"/>
            </a:pPr>
            <a:endParaRPr lang="fi-FI" dirty="0" smtClean="0">
              <a:solidFill>
                <a:srgbClr val="595959"/>
              </a:solidFill>
            </a:endParaRPr>
          </a:p>
          <a:p>
            <a:pPr eaLnBrk="1" hangingPunct="1">
              <a:buFontTx/>
              <a:buChar char="•"/>
            </a:pPr>
            <a:endParaRPr lang="fi-FI" dirty="0" smtClean="0">
              <a:solidFill>
                <a:srgbClr val="595959"/>
              </a:solidFill>
            </a:endParaRPr>
          </a:p>
        </p:txBody>
      </p:sp>
      <p:sp>
        <p:nvSpPr>
          <p:cNvPr id="16388" name="Date Placeholder 5"/>
          <p:cNvSpPr>
            <a:spLocks noGrp="1"/>
          </p:cNvSpPr>
          <p:nvPr>
            <p:ph type="dt" sz="quarter" idx="4294967295"/>
          </p:nvPr>
        </p:nvSpPr>
        <p:spPr bwMode="auto">
          <a:xfrm>
            <a:off x="8077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3BA0511C-2A13-44DC-BBA9-07F089ED28E0}" type="datetime1">
              <a:rPr lang="fi-FI"/>
              <a:pPr fontAlgn="base">
                <a:spcBef>
                  <a:spcPct val="0"/>
                </a:spcBef>
                <a:spcAft>
                  <a:spcPct val="0"/>
                </a:spcAft>
                <a:defRPr/>
              </a:pPr>
              <a:t>28.1.2016</a:t>
            </a:fld>
            <a:endParaRPr lang="fi-FI"/>
          </a:p>
        </p:txBody>
      </p:sp>
      <p:sp>
        <p:nvSpPr>
          <p:cNvPr id="17413" name="Footer Placeholder 6"/>
          <p:cNvSpPr>
            <a:spLocks noGrp="1"/>
          </p:cNvSpPr>
          <p:nvPr>
            <p:ph type="ftr" sz="quarter" idx="4294967295"/>
          </p:nvPr>
        </p:nvSpPr>
        <p:spPr bwMode="auto">
          <a:xfrm>
            <a:off x="5176838"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i-FI" dirty="0" smtClean="0">
              <a:solidFill>
                <a:srgbClr val="1A8DDB"/>
              </a:solidFill>
              <a:latin typeface="Calibri" panose="020F0502020204030204" pitchFamily="34" charset="0"/>
            </a:endParaRPr>
          </a:p>
        </p:txBody>
      </p:sp>
      <p:pic>
        <p:nvPicPr>
          <p:cNvPr id="17414" name="Picture 6" descr="C:\Users\tapio.rajala\Documents\Nuorten yleisurheiluohjaajakurssin materiaali\kinkk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9114" y="4581128"/>
            <a:ext cx="4153286" cy="177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276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eaLnBrk="1" hangingPunct="1"/>
            <a:r>
              <a:rPr lang="fi-FI" sz="2400" b="0" dirty="0" smtClean="0">
                <a:latin typeface="Calibri" panose="020F0502020204030204" pitchFamily="34" charset="0"/>
              </a:rPr>
              <a:t>Hyvä muistaa hyppely- ja loikkaharjoituksissa</a:t>
            </a:r>
          </a:p>
        </p:txBody>
      </p:sp>
      <p:sp>
        <p:nvSpPr>
          <p:cNvPr id="18435" name="Content Placeholder 2"/>
          <p:cNvSpPr>
            <a:spLocks noGrp="1"/>
          </p:cNvSpPr>
          <p:nvPr>
            <p:ph idx="1"/>
          </p:nvPr>
        </p:nvSpPr>
        <p:spPr/>
        <p:txBody>
          <a:bodyPr/>
          <a:lstStyle/>
          <a:p>
            <a:pPr eaLnBrk="1" hangingPunct="1"/>
            <a:r>
              <a:rPr lang="fi-FI" sz="2000" dirty="0" smtClean="0">
                <a:solidFill>
                  <a:srgbClr val="595959"/>
                </a:solidFill>
                <a:latin typeface="Calibri" panose="020F0502020204030204" pitchFamily="34" charset="0"/>
              </a:rPr>
              <a:t>Keskivartalo kuntoon, silloin hyppelyt ja loikat ovat turvallisia</a:t>
            </a:r>
          </a:p>
          <a:p>
            <a:pPr eaLnBrk="1" hangingPunct="1"/>
            <a:r>
              <a:rPr lang="fi-FI" sz="2000" dirty="0" smtClean="0">
                <a:solidFill>
                  <a:srgbClr val="595959"/>
                </a:solidFill>
                <a:latin typeface="Calibri" panose="020F0502020204030204" pitchFamily="34" charset="0"/>
              </a:rPr>
              <a:t>Paljon pehmeillä luonnollisilla alustoilla ja myös paljain jaloin</a:t>
            </a:r>
          </a:p>
          <a:p>
            <a:pPr eaLnBrk="1" hangingPunct="1"/>
            <a:r>
              <a:rPr lang="fi-FI" sz="2000" dirty="0" smtClean="0">
                <a:solidFill>
                  <a:srgbClr val="595959"/>
                </a:solidFill>
                <a:latin typeface="Calibri" panose="020F0502020204030204" pitchFamily="34" charset="0"/>
              </a:rPr>
              <a:t>Opetellaan loikkimaan lantio korkealla</a:t>
            </a:r>
          </a:p>
          <a:p>
            <a:pPr eaLnBrk="1" hangingPunct="1"/>
            <a:r>
              <a:rPr lang="fi-FI" sz="2000" dirty="0" smtClean="0">
                <a:solidFill>
                  <a:srgbClr val="595959"/>
                </a:solidFill>
                <a:latin typeface="Calibri" panose="020F0502020204030204" pitchFamily="34" charset="0"/>
              </a:rPr>
              <a:t>Määrää saa olla kunhan tehot pysyvät alhaalla, tosin välillä pitää olla tehojakin </a:t>
            </a:r>
          </a:p>
          <a:p>
            <a:pPr eaLnBrk="1" hangingPunct="1"/>
            <a:r>
              <a:rPr lang="fi-FI" sz="2000" dirty="0" smtClean="0">
                <a:solidFill>
                  <a:srgbClr val="595959"/>
                </a:solidFill>
                <a:latin typeface="Calibri" panose="020F0502020204030204" pitchFamily="34" charset="0"/>
              </a:rPr>
              <a:t>Monipuolisesti helpoista liikkeistä vaikeampiin</a:t>
            </a:r>
          </a:p>
          <a:p>
            <a:pPr eaLnBrk="1" hangingPunct="1"/>
            <a:endParaRPr lang="fi-FI" sz="2000" dirty="0" smtClean="0">
              <a:solidFill>
                <a:srgbClr val="595959"/>
              </a:solidFill>
              <a:latin typeface="Calibri" panose="020F0502020204030204" pitchFamily="34" charset="0"/>
            </a:endParaRPr>
          </a:p>
          <a:p>
            <a:pPr eaLnBrk="1" hangingPunct="1"/>
            <a:endParaRPr lang="fi-FI" dirty="0" smtClean="0">
              <a:solidFill>
                <a:srgbClr val="595959"/>
              </a:solidFill>
            </a:endParaRPr>
          </a:p>
        </p:txBody>
      </p:sp>
      <p:sp>
        <p:nvSpPr>
          <p:cNvPr id="17412" name="Date Placeholder 5"/>
          <p:cNvSpPr>
            <a:spLocks noGrp="1"/>
          </p:cNvSpPr>
          <p:nvPr>
            <p:ph type="dt" sz="quarter" idx="4294967295"/>
          </p:nvPr>
        </p:nvSpPr>
        <p:spPr bwMode="auto">
          <a:xfrm>
            <a:off x="8077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B17014EE-C7AA-44C0-8673-4143E2A3336D}" type="datetime1">
              <a:rPr lang="fi-FI"/>
              <a:pPr fontAlgn="base">
                <a:spcBef>
                  <a:spcPct val="0"/>
                </a:spcBef>
                <a:spcAft>
                  <a:spcPct val="0"/>
                </a:spcAft>
                <a:defRPr/>
              </a:pPr>
              <a:t>28.1.2016</a:t>
            </a:fld>
            <a:endParaRPr lang="fi-FI"/>
          </a:p>
        </p:txBody>
      </p:sp>
      <p:sp>
        <p:nvSpPr>
          <p:cNvPr id="18437" name="Footer Placeholder 6"/>
          <p:cNvSpPr>
            <a:spLocks noGrp="1"/>
          </p:cNvSpPr>
          <p:nvPr>
            <p:ph type="ftr" sz="quarter" idx="4294967295"/>
          </p:nvPr>
        </p:nvSpPr>
        <p:spPr bwMode="auto">
          <a:xfrm>
            <a:off x="5176838"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i-FI" dirty="0" smtClean="0">
              <a:solidFill>
                <a:srgbClr val="1A8DDB"/>
              </a:solidFill>
              <a:latin typeface="Calibri" panose="020F0502020204030204" pitchFamily="34" charset="0"/>
            </a:endParaRPr>
          </a:p>
        </p:txBody>
      </p:sp>
      <p:pic>
        <p:nvPicPr>
          <p:cNvPr id="18438" name="Picture 6" descr="C:\Users\tapio.rajala\Documents\Nuorten yleisurheiluohjaajakurssin materiaali\vuoroloikka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5038" y="3848100"/>
            <a:ext cx="370840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589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1"/>
          <p:cNvSpPr>
            <a:spLocks noGrp="1"/>
          </p:cNvSpPr>
          <p:nvPr>
            <p:ph type="ctrTitle"/>
          </p:nvPr>
        </p:nvSpPr>
        <p:spPr/>
        <p:txBody>
          <a:bodyPr>
            <a:normAutofit/>
          </a:bodyPr>
          <a:lstStyle/>
          <a:p>
            <a:r>
              <a:rPr lang="fi-FI" sz="2400" dirty="0" smtClean="0">
                <a:solidFill>
                  <a:schemeClr val="tx1"/>
                </a:solidFill>
                <a:latin typeface="Calibri" panose="020F0502020204030204" pitchFamily="34" charset="0"/>
              </a:rPr>
              <a:t>Hyppelyjen ja loikkien kautta perusvoimaharjoitteluun</a:t>
            </a:r>
          </a:p>
        </p:txBody>
      </p:sp>
      <p:sp>
        <p:nvSpPr>
          <p:cNvPr id="19459" name="Alaotsikko 2"/>
          <p:cNvSpPr>
            <a:spLocks noGrp="1"/>
          </p:cNvSpPr>
          <p:nvPr>
            <p:ph type="subTitle" idx="1"/>
          </p:nvPr>
        </p:nvSpPr>
        <p:spPr/>
        <p:txBody>
          <a:bodyPr>
            <a:normAutofit/>
          </a:bodyPr>
          <a:lstStyle/>
          <a:p>
            <a:r>
              <a:rPr lang="fi-FI" sz="2000" dirty="0" smtClean="0">
                <a:solidFill>
                  <a:srgbClr val="898989"/>
                </a:solidFill>
                <a:latin typeface="Calibri" panose="020F0502020204030204" pitchFamily="34" charset="0"/>
              </a:rPr>
              <a:t>Hyppelyin ja loikin tehty voimaharjoittelu antaa erinomaisen pohjan myöhemmin mukaan tulevaan levytankoharjoitteluun </a:t>
            </a:r>
          </a:p>
        </p:txBody>
      </p:sp>
      <p:sp>
        <p:nvSpPr>
          <p:cNvPr id="5" name="Päivämäärän paikkamerkki 4"/>
          <p:cNvSpPr>
            <a:spLocks noGrp="1"/>
          </p:cNvSpPr>
          <p:nvPr>
            <p:ph type="dt" sz="quarter" idx="10"/>
          </p:nvPr>
        </p:nvSpPr>
        <p:spPr/>
        <p:txBody>
          <a:bodyPr/>
          <a:lstStyle/>
          <a:p>
            <a:pPr>
              <a:defRPr/>
            </a:pPr>
            <a:fld id="{75991222-3D3E-433A-A67A-BCE712B3330C}" type="datetime1">
              <a:rPr lang="fi-FI"/>
              <a:pPr>
                <a:defRPr/>
              </a:pPr>
              <a:t>28.1.2016</a:t>
            </a:fld>
            <a:endParaRPr lang="fi-FI"/>
          </a:p>
        </p:txBody>
      </p:sp>
      <p:sp>
        <p:nvSpPr>
          <p:cNvPr id="19461" name="Alatunnisteen paikkamerkki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i-FI"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2434066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1"/>
          <p:cNvSpPr>
            <a:spLocks noGrp="1"/>
          </p:cNvSpPr>
          <p:nvPr>
            <p:ph type="ctrTitle"/>
          </p:nvPr>
        </p:nvSpPr>
        <p:spPr/>
        <p:txBody>
          <a:bodyPr/>
          <a:lstStyle/>
          <a:p>
            <a:endParaRPr lang="fi-FI" smtClean="0"/>
          </a:p>
        </p:txBody>
      </p:sp>
      <p:sp>
        <p:nvSpPr>
          <p:cNvPr id="3" name="Alaotsikko 2"/>
          <p:cNvSpPr>
            <a:spLocks noGrp="1"/>
          </p:cNvSpPr>
          <p:nvPr>
            <p:ph type="subTitle" idx="1"/>
          </p:nvPr>
        </p:nvSpPr>
        <p:spPr/>
        <p:txBody>
          <a:bodyPr/>
          <a:lstStyle/>
          <a:p>
            <a:pPr>
              <a:buFont typeface="Arial" charset="0"/>
              <a:buNone/>
              <a:defRPr/>
            </a:pPr>
            <a:endParaRPr lang="fi-FI" dirty="0"/>
          </a:p>
        </p:txBody>
      </p:sp>
      <p:pic>
        <p:nvPicPr>
          <p:cNvPr id="20484" name="Picture 4" descr="Nopeusvoima -harjoittelu_KAAV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082675"/>
            <a:ext cx="8342313"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äivämäärän paikkamerkki 4"/>
          <p:cNvSpPr>
            <a:spLocks noGrp="1"/>
          </p:cNvSpPr>
          <p:nvPr>
            <p:ph type="dt" sz="quarter" idx="10"/>
          </p:nvPr>
        </p:nvSpPr>
        <p:spPr/>
        <p:txBody>
          <a:bodyPr/>
          <a:lstStyle/>
          <a:p>
            <a:pPr>
              <a:defRPr/>
            </a:pPr>
            <a:fld id="{7AE4E643-752A-46B1-826F-5BE5E8B9B0AD}" type="datetime1">
              <a:rPr lang="fi-FI"/>
              <a:pPr>
                <a:defRPr/>
              </a:pPr>
              <a:t>28.1.2016</a:t>
            </a:fld>
            <a:endParaRPr lang="fi-FI"/>
          </a:p>
        </p:txBody>
      </p:sp>
      <p:sp>
        <p:nvSpPr>
          <p:cNvPr id="20486" name="Alatunnisteen paikkamerkki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i-FI" dirty="0" smtClean="0">
                <a:solidFill>
                  <a:srgbClr val="898989"/>
                </a:solidFill>
                <a:latin typeface="Calibri" panose="020F0502020204030204" pitchFamily="34" charset="0"/>
              </a:rPr>
              <a:t>SUL</a:t>
            </a:r>
          </a:p>
        </p:txBody>
      </p:sp>
    </p:spTree>
    <p:extLst>
      <p:ext uri="{BB962C8B-B14F-4D97-AF65-F5344CB8AC3E}">
        <p14:creationId xmlns:p14="http://schemas.microsoft.com/office/powerpoint/2010/main" val="1637265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normAutofit/>
          </a:bodyPr>
          <a:lstStyle/>
          <a:p>
            <a:r>
              <a:rPr lang="fi-FI" sz="2400" dirty="0" smtClean="0">
                <a:latin typeface="Calibri" panose="020F0502020204030204" pitchFamily="34" charset="0"/>
              </a:rPr>
              <a:t>Loikka-ja hyppelyharjoitteiden ohjelmointi vuositasolla</a:t>
            </a:r>
          </a:p>
        </p:txBody>
      </p:sp>
      <p:sp>
        <p:nvSpPr>
          <p:cNvPr id="21507" name="Rectangle 5"/>
          <p:cNvSpPr>
            <a:spLocks noGrp="1" noChangeArrowheads="1"/>
          </p:cNvSpPr>
          <p:nvPr>
            <p:ph type="body" sz="half" idx="1"/>
          </p:nvPr>
        </p:nvSpPr>
        <p:spPr/>
        <p:txBody>
          <a:bodyPr>
            <a:normAutofit/>
          </a:bodyPr>
          <a:lstStyle/>
          <a:p>
            <a:r>
              <a:rPr lang="fi-FI" sz="2000" dirty="0" smtClean="0">
                <a:latin typeface="Calibri" panose="020F0502020204030204" pitchFamily="34" charset="0"/>
              </a:rPr>
              <a:t>Peruskuntokausi I</a:t>
            </a:r>
          </a:p>
          <a:p>
            <a:pPr>
              <a:buFont typeface="Wingdings" panose="05000000000000000000" pitchFamily="2" charset="2"/>
              <a:buNone/>
            </a:pPr>
            <a:r>
              <a:rPr lang="fi-FI" sz="2000" dirty="0" smtClean="0">
                <a:latin typeface="Calibri" panose="020F0502020204030204" pitchFamily="34" charset="0"/>
              </a:rPr>
              <a:t>	-loikkakestävyys 200-400 x / harj., 1-2x/vko</a:t>
            </a:r>
          </a:p>
          <a:p>
            <a:pPr>
              <a:buFont typeface="Wingdings" panose="05000000000000000000" pitchFamily="2" charset="2"/>
              <a:buNone/>
            </a:pPr>
            <a:r>
              <a:rPr lang="fi-FI" sz="2000" dirty="0" smtClean="0">
                <a:latin typeface="Calibri" panose="020F0502020204030204" pitchFamily="34" charset="0"/>
              </a:rPr>
              <a:t>   -helpot loikat ja hyppelyt 150-200x/harj., 1 x / vko</a:t>
            </a:r>
          </a:p>
          <a:p>
            <a:pPr>
              <a:buFont typeface="Wingdings" panose="05000000000000000000" pitchFamily="2" charset="2"/>
              <a:buNone/>
            </a:pPr>
            <a:endParaRPr lang="fi-FI" sz="2000" dirty="0" smtClean="0">
              <a:latin typeface="Calibri" panose="020F0502020204030204" pitchFamily="34" charset="0"/>
            </a:endParaRPr>
          </a:p>
          <a:p>
            <a:pPr>
              <a:buFont typeface="Wingdings" panose="05000000000000000000" pitchFamily="2" charset="2"/>
              <a:buNone/>
            </a:pPr>
            <a:r>
              <a:rPr lang="fi-FI" sz="2000" dirty="0" smtClean="0">
                <a:latin typeface="Calibri" panose="020F0502020204030204" pitchFamily="34" charset="0"/>
              </a:rPr>
              <a:t>HELPOT loikat ja </a:t>
            </a:r>
            <a:r>
              <a:rPr lang="fi-FI" sz="2000" dirty="0" err="1" smtClean="0">
                <a:latin typeface="Calibri" panose="020F0502020204030204" pitchFamily="34" charset="0"/>
              </a:rPr>
              <a:t>hyp</a:t>
            </a:r>
            <a:r>
              <a:rPr lang="fi-FI" sz="2000" dirty="0" smtClean="0">
                <a:latin typeface="Calibri" panose="020F0502020204030204" pitchFamily="34" charset="0"/>
              </a:rPr>
              <a:t>-</a:t>
            </a:r>
          </a:p>
          <a:p>
            <a:pPr>
              <a:buFont typeface="Wingdings" panose="05000000000000000000" pitchFamily="2" charset="2"/>
              <a:buNone/>
            </a:pPr>
            <a:r>
              <a:rPr lang="fi-FI" sz="2000" dirty="0" err="1" smtClean="0">
                <a:latin typeface="Calibri" panose="020F0502020204030204" pitchFamily="34" charset="0"/>
              </a:rPr>
              <a:t>pelyt</a:t>
            </a:r>
            <a:r>
              <a:rPr lang="fi-FI" sz="2000" dirty="0" smtClean="0">
                <a:latin typeface="Calibri" panose="020F0502020204030204" pitchFamily="34" charset="0"/>
              </a:rPr>
              <a:t> = ilman vauhtia</a:t>
            </a:r>
          </a:p>
          <a:p>
            <a:pPr>
              <a:buFont typeface="Wingdings" panose="05000000000000000000" pitchFamily="2" charset="2"/>
              <a:buNone/>
            </a:pPr>
            <a:r>
              <a:rPr lang="fi-FI" sz="2000" dirty="0" smtClean="0">
                <a:latin typeface="Calibri" panose="020F0502020204030204" pitchFamily="34" charset="0"/>
              </a:rPr>
              <a:t>Ja iskua </a:t>
            </a:r>
          </a:p>
        </p:txBody>
      </p:sp>
      <p:sp>
        <p:nvSpPr>
          <p:cNvPr id="21508" name="Rectangle 6"/>
          <p:cNvSpPr>
            <a:spLocks noGrp="1" noChangeArrowheads="1"/>
          </p:cNvSpPr>
          <p:nvPr>
            <p:ph type="body" sz="half" idx="2"/>
          </p:nvPr>
        </p:nvSpPr>
        <p:spPr/>
        <p:txBody>
          <a:bodyPr>
            <a:normAutofit/>
          </a:bodyPr>
          <a:lstStyle/>
          <a:p>
            <a:r>
              <a:rPr lang="fi-FI" sz="2000" dirty="0" smtClean="0">
                <a:latin typeface="Calibri" panose="020F0502020204030204" pitchFamily="34" charset="0"/>
              </a:rPr>
              <a:t>Peruskuntokausi II</a:t>
            </a:r>
          </a:p>
          <a:p>
            <a:pPr>
              <a:buFont typeface="Wingdings" panose="05000000000000000000" pitchFamily="2" charset="2"/>
              <a:buNone/>
            </a:pPr>
            <a:r>
              <a:rPr lang="fi-FI" sz="2000" dirty="0" smtClean="0">
                <a:latin typeface="Calibri" panose="020F0502020204030204" pitchFamily="34" charset="0"/>
              </a:rPr>
              <a:t>	-helpot loikat  ja hyppelyt 150-200x/harj., 1-2x/vko</a:t>
            </a:r>
          </a:p>
          <a:p>
            <a:pPr>
              <a:buFont typeface="Wingdings" panose="05000000000000000000" pitchFamily="2" charset="2"/>
              <a:buNone/>
            </a:pPr>
            <a:r>
              <a:rPr lang="fi-FI" sz="2000" dirty="0" smtClean="0">
                <a:latin typeface="Calibri" panose="020F0502020204030204" pitchFamily="34" charset="0"/>
              </a:rPr>
              <a:t>   -lajiponnistukset matalalla teholla 100-200 x/harj</a:t>
            </a:r>
            <a:r>
              <a:rPr lang="fi-FI" sz="2000" smtClean="0">
                <a:latin typeface="Calibri" panose="020F0502020204030204" pitchFamily="34" charset="0"/>
              </a:rPr>
              <a:t>., 1x/vko</a:t>
            </a:r>
            <a:endParaRPr lang="fi-FI" sz="2000" dirty="0" smtClean="0">
              <a:latin typeface="Calibri" panose="020F0502020204030204" pitchFamily="34" charset="0"/>
            </a:endParaRPr>
          </a:p>
          <a:p>
            <a:pPr>
              <a:buFont typeface="Wingdings" panose="05000000000000000000" pitchFamily="2" charset="2"/>
              <a:buNone/>
            </a:pPr>
            <a:r>
              <a:rPr lang="fi-FI" sz="2000" dirty="0" smtClean="0">
                <a:latin typeface="Calibri" panose="020F0502020204030204" pitchFamily="34" charset="0"/>
              </a:rPr>
              <a:t> </a:t>
            </a:r>
          </a:p>
        </p:txBody>
      </p:sp>
      <p:sp>
        <p:nvSpPr>
          <p:cNvPr id="5" name="Päivämäärän paikkamerkki 4"/>
          <p:cNvSpPr>
            <a:spLocks noGrp="1"/>
          </p:cNvSpPr>
          <p:nvPr>
            <p:ph type="dt" sz="quarter" idx="4294967295"/>
          </p:nvPr>
        </p:nvSpPr>
        <p:spPr>
          <a:xfrm>
            <a:off x="8077200" y="6356350"/>
            <a:ext cx="2133600" cy="365125"/>
          </a:xfrm>
          <a:prstGeom prst="rect">
            <a:avLst/>
          </a:prstGeom>
        </p:spPr>
        <p:txBody>
          <a:bodyPr/>
          <a:lstStyle/>
          <a:p>
            <a:pPr>
              <a:defRPr/>
            </a:pPr>
            <a:fld id="{631B63C1-F389-43AC-BF5C-4975DAD12FE8}" type="datetime1">
              <a:rPr lang="fi-FI"/>
              <a:pPr>
                <a:defRPr/>
              </a:pPr>
              <a:t>28.1.2016</a:t>
            </a:fld>
            <a:endParaRPr lang="fi-FI"/>
          </a:p>
        </p:txBody>
      </p:sp>
      <p:sp>
        <p:nvSpPr>
          <p:cNvPr id="21510" name="Alatunnisteen paikkamerkki 5"/>
          <p:cNvSpPr>
            <a:spLocks noGrp="1"/>
          </p:cNvSpPr>
          <p:nvPr>
            <p:ph type="ftr" sz="quarter" idx="4294967295"/>
          </p:nvPr>
        </p:nvSpPr>
        <p:spPr bwMode="auto">
          <a:xfrm>
            <a:off x="21336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i-FI" dirty="0" smtClean="0">
                <a:solidFill>
                  <a:srgbClr val="898989"/>
                </a:solidFill>
                <a:latin typeface="Calibri" panose="020F0502020204030204" pitchFamily="34" charset="0"/>
              </a:rPr>
              <a:t>SUL</a:t>
            </a:r>
          </a:p>
        </p:txBody>
      </p:sp>
      <p:pic>
        <p:nvPicPr>
          <p:cNvPr id="21511" name="Picture 7" descr="C:\Users\tapio.rajala\Documents\Nuorten yleisurheiluohjaajakurssin materiaali\vuorohyppel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0575" y="4019550"/>
            <a:ext cx="3587750"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05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ukautettu 2">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1584</TotalTime>
  <Words>365</Words>
  <Application>Microsoft Office PowerPoint</Application>
  <PresentationFormat>Näytössä katseltava diaesitys (4:3)</PresentationFormat>
  <Paragraphs>71</Paragraphs>
  <Slides>10</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10</vt:i4>
      </vt:variant>
    </vt:vector>
  </HeadingPairs>
  <TitlesOfParts>
    <vt:vector size="16" baseType="lpstr">
      <vt:lpstr>ＭＳ Ｐゴシック</vt:lpstr>
      <vt:lpstr>Arial</vt:lpstr>
      <vt:lpstr>Calibri</vt:lpstr>
      <vt:lpstr>Myriad Web Pro</vt:lpstr>
      <vt:lpstr>Wingdings</vt:lpstr>
      <vt:lpstr>Office-teema</vt:lpstr>
      <vt:lpstr>PowerPoint-esitys</vt:lpstr>
      <vt:lpstr>Mitä on kimmoisuus?</vt:lpstr>
      <vt:lpstr>Voimaharjoittelun yleisiä periaatteita </vt:lpstr>
      <vt:lpstr>Voimaharjoittelun yleisiä periaatteita</vt:lpstr>
      <vt:lpstr>Hyppelyjen ja loikkien vaikutuksia</vt:lpstr>
      <vt:lpstr>Hyvä muistaa hyppely- ja loikkaharjoituksissa</vt:lpstr>
      <vt:lpstr>Hyppelyjen ja loikkien kautta perusvoimaharjoitteluun</vt:lpstr>
      <vt:lpstr>PowerPoint-esitys</vt:lpstr>
      <vt:lpstr>Loikka-ja hyppelyharjoitteiden ohjelmointi vuositasolla</vt:lpstr>
      <vt:lpstr>Ohjelmointi</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Eero Rämö</dc:creator>
  <cp:lastModifiedBy>timo joronen</cp:lastModifiedBy>
  <cp:revision>36</cp:revision>
  <dcterms:created xsi:type="dcterms:W3CDTF">2013-02-12T09:00:22Z</dcterms:created>
  <dcterms:modified xsi:type="dcterms:W3CDTF">2016-01-28T19:40:32Z</dcterms:modified>
</cp:coreProperties>
</file>